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1" r:id="rId4"/>
    <p:sldId id="266" r:id="rId5"/>
    <p:sldId id="269" r:id="rId6"/>
    <p:sldId id="265" r:id="rId7"/>
    <p:sldId id="270" r:id="rId8"/>
    <p:sldId id="272" r:id="rId9"/>
    <p:sldId id="268" r:id="rId10"/>
    <p:sldId id="267" r:id="rId11"/>
    <p:sldId id="295" r:id="rId12"/>
  </p:sldIdLst>
  <p:sldSz cx="12192000" cy="6858000"/>
  <p:notesSz cx="6888163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7" d="100"/>
          <a:sy n="77" d="100"/>
        </p:scale>
        <p:origin x="91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5/8/2023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4B3DB7-B254-BA4D-5F01-230D43A324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9935" y="2637189"/>
            <a:ext cx="9866671" cy="2480500"/>
          </a:xfrm>
        </p:spPr>
        <p:txBody>
          <a:bodyPr/>
          <a:lstStyle/>
          <a:p>
            <a:pPr algn="ctr"/>
            <a:r>
              <a:rPr lang="nl-BE" sz="40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MEMORANDUM </a:t>
            </a:r>
            <a:br>
              <a:rPr lang="nl-BE" sz="40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nl-BE" sz="40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VOOR DE GEMEENTERAADSVERKIEZINGEN 2024</a:t>
            </a:r>
            <a:endParaRPr lang="nl-BE" sz="4000" dirty="0">
              <a:latin typeface="Arial Black" panose="020B0A04020102020204" pitchFamily="34" charset="0"/>
            </a:endParaRPr>
          </a:p>
        </p:txBody>
      </p:sp>
      <p:pic>
        <p:nvPicPr>
          <p:cNvPr id="5" name="Graphic 4" descr="Megafoon">
            <a:extLst>
              <a:ext uri="{FF2B5EF4-FFF2-40B4-BE49-F238E27FC236}">
                <a16:creationId xmlns:a16="http://schemas.microsoft.com/office/drawing/2014/main" id="{A9B0636C-0842-C6CE-8DE1-00E97C482C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9148" y="4849446"/>
            <a:ext cx="1610348" cy="1610348"/>
          </a:xfrm>
          <a:prstGeom prst="rect">
            <a:avLst/>
          </a:prstGeom>
        </p:spPr>
      </p:pic>
      <p:sp>
        <p:nvSpPr>
          <p:cNvPr id="11" name="Tekstvak 10">
            <a:extLst>
              <a:ext uri="{FF2B5EF4-FFF2-40B4-BE49-F238E27FC236}">
                <a16:creationId xmlns:a16="http://schemas.microsoft.com/office/drawing/2014/main" id="{8BFA8623-9D03-2D24-2ED9-D70898130007}"/>
              </a:ext>
            </a:extLst>
          </p:cNvPr>
          <p:cNvSpPr txBox="1"/>
          <p:nvPr/>
        </p:nvSpPr>
        <p:spPr>
          <a:xfrm>
            <a:off x="2616268" y="5306646"/>
            <a:ext cx="698493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nl-BE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MOGELIJKE ACTIEDOMEINEN</a:t>
            </a:r>
            <a:endParaRPr lang="nl-BE" sz="3200" dirty="0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22580864-9C61-9AA4-2C31-B5265368963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6658" y="359067"/>
            <a:ext cx="4394973" cy="21075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05306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303C9703-A03D-6519-24C8-9FC516C9375A}"/>
              </a:ext>
            </a:extLst>
          </p:cNvPr>
          <p:cNvSpPr txBox="1"/>
          <p:nvPr/>
        </p:nvSpPr>
        <p:spPr>
          <a:xfrm>
            <a:off x="2053713" y="429697"/>
            <a:ext cx="609845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BE" sz="3200" dirty="0">
                <a:solidFill>
                  <a:srgbClr val="FF0000"/>
                </a:solidFill>
                <a:latin typeface="Arial Black" panose="020B0A04020102020204" pitchFamily="34" charset="0"/>
              </a:rPr>
              <a:t>STRIJD TEGEN ARMOEDE EN ONDERBESCHERMING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BBA22E0-A858-4916-EDB1-32BD20DBFB83}"/>
              </a:ext>
            </a:extLst>
          </p:cNvPr>
          <p:cNvSpPr txBox="1"/>
          <p:nvPr/>
        </p:nvSpPr>
        <p:spPr>
          <a:xfrm>
            <a:off x="6234880" y="1886539"/>
            <a:ext cx="32593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400" dirty="0">
                <a:highlight>
                  <a:srgbClr val="FFFF00"/>
                </a:highlight>
                <a:latin typeface="Arial Black" panose="020B0A04020102020204" pitchFamily="34" charset="0"/>
              </a:rPr>
              <a:t>TOELEIDING </a:t>
            </a:r>
          </a:p>
          <a:p>
            <a:pPr algn="ctr"/>
            <a:r>
              <a:rPr lang="nl-BE" sz="2400" dirty="0">
                <a:highlight>
                  <a:srgbClr val="FFFF00"/>
                </a:highlight>
                <a:latin typeface="Arial Black" panose="020B0A04020102020204" pitchFamily="34" charset="0"/>
              </a:rPr>
              <a:t>NAAR RECHTEN 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A6141437-BE6A-CFD7-FF98-497C35380126}"/>
              </a:ext>
            </a:extLst>
          </p:cNvPr>
          <p:cNvSpPr txBox="1"/>
          <p:nvPr/>
        </p:nvSpPr>
        <p:spPr>
          <a:xfrm>
            <a:off x="958645" y="4793226"/>
            <a:ext cx="49517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400" dirty="0">
                <a:highlight>
                  <a:srgbClr val="FFFF00"/>
                </a:highlight>
                <a:latin typeface="Arial Black" panose="020B0A04020102020204" pitchFamily="34" charset="0"/>
              </a:rPr>
              <a:t>EEN RECHTVAARDIG </a:t>
            </a:r>
          </a:p>
          <a:p>
            <a:pPr algn="ctr"/>
            <a:r>
              <a:rPr lang="nl-BE" sz="2400" dirty="0">
                <a:highlight>
                  <a:srgbClr val="FFFF00"/>
                </a:highlight>
                <a:latin typeface="Arial Black" panose="020B0A04020102020204" pitchFamily="34" charset="0"/>
              </a:rPr>
              <a:t>LOKAAL FISCAAL BELEID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F591E0B5-5BB6-1CD2-75B4-C29C07C0D2EB}"/>
              </a:ext>
            </a:extLst>
          </p:cNvPr>
          <p:cNvSpPr txBox="1"/>
          <p:nvPr/>
        </p:nvSpPr>
        <p:spPr>
          <a:xfrm>
            <a:off x="6234880" y="4763729"/>
            <a:ext cx="31414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400" dirty="0">
                <a:highlight>
                  <a:srgbClr val="FFFF00"/>
                </a:highlight>
                <a:latin typeface="Arial Black" panose="020B0A04020102020204" pitchFamily="34" charset="0"/>
              </a:rPr>
              <a:t>EEN ARMOEDETOETS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E9BEF792-1A68-2AC3-C672-C5990A8C56C9}"/>
              </a:ext>
            </a:extLst>
          </p:cNvPr>
          <p:cNvSpPr txBox="1"/>
          <p:nvPr/>
        </p:nvSpPr>
        <p:spPr>
          <a:xfrm>
            <a:off x="324466" y="2020529"/>
            <a:ext cx="5217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400" dirty="0">
                <a:highlight>
                  <a:srgbClr val="FFFF00"/>
                </a:highlight>
                <a:latin typeface="Arial Black" panose="020B0A04020102020204" pitchFamily="34" charset="0"/>
              </a:rPr>
              <a:t>AUTOMATISCHE TOEKENNING VAN RECHTEN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C087222D-13D1-BFEE-B2A6-0DCAE5A84529}"/>
              </a:ext>
            </a:extLst>
          </p:cNvPr>
          <p:cNvSpPr txBox="1"/>
          <p:nvPr/>
        </p:nvSpPr>
        <p:spPr>
          <a:xfrm>
            <a:off x="324467" y="3318387"/>
            <a:ext cx="92767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400" dirty="0">
                <a:highlight>
                  <a:srgbClr val="FFFF00"/>
                </a:highlight>
                <a:latin typeface="Arial Black" panose="020B0A04020102020204" pitchFamily="34" charset="0"/>
              </a:rPr>
              <a:t>ALLEENSTAANDE OUDEREN EN OUDERE HUURDERS KWETSBAAR VOOR ENERGIEARMOEDE</a:t>
            </a:r>
          </a:p>
        </p:txBody>
      </p:sp>
    </p:spTree>
    <p:extLst>
      <p:ext uri="{BB962C8B-B14F-4D97-AF65-F5344CB8AC3E}">
        <p14:creationId xmlns:p14="http://schemas.microsoft.com/office/powerpoint/2010/main" val="36669316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Afbeeldingsresultaat voor ideeën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375" y="2492897"/>
            <a:ext cx="6006292" cy="4032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hthoek 2"/>
          <p:cNvSpPr/>
          <p:nvPr/>
        </p:nvSpPr>
        <p:spPr>
          <a:xfrm>
            <a:off x="516835" y="332657"/>
            <a:ext cx="8963543" cy="166199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48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anose="020B0A04020102020204" pitchFamily="34" charset="0"/>
              </a:rPr>
              <a:t>En nog iets voor onze suggestielijst </a:t>
            </a:r>
            <a:r>
              <a:rPr lang="nl-NL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303775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C99CD866-716C-2ADC-F69C-75949D917CC5}"/>
              </a:ext>
            </a:extLst>
          </p:cNvPr>
          <p:cNvSpPr txBox="1"/>
          <p:nvPr/>
        </p:nvSpPr>
        <p:spPr>
          <a:xfrm>
            <a:off x="872306" y="4314249"/>
            <a:ext cx="814110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BE" sz="4000" dirty="0">
                <a:highlight>
                  <a:srgbClr val="00FF00"/>
                </a:highlight>
                <a:latin typeface="Arial Black" panose="020B0A04020102020204" pitchFamily="34" charset="0"/>
              </a:rPr>
              <a:t>EN OM JULLIE </a:t>
            </a:r>
          </a:p>
          <a:p>
            <a:pPr algn="ctr"/>
            <a:r>
              <a:rPr lang="nl-BE" sz="4000" dirty="0">
                <a:highlight>
                  <a:srgbClr val="00FF00"/>
                </a:highlight>
                <a:latin typeface="Arial Black" panose="020B0A04020102020204" pitchFamily="34" charset="0"/>
              </a:rPr>
              <a:t>EEN BEETJE TE HELPEN</a:t>
            </a:r>
          </a:p>
        </p:txBody>
      </p:sp>
      <p:pic>
        <p:nvPicPr>
          <p:cNvPr id="1026" name="Picture 2" descr="senior woman writes shopping list - Brentano">
            <a:extLst>
              <a:ext uri="{FF2B5EF4-FFF2-40B4-BE49-F238E27FC236}">
                <a16:creationId xmlns:a16="http://schemas.microsoft.com/office/drawing/2014/main" id="{B96C7EF7-4927-FCA9-0373-B14555B9D96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70"/>
          <a:stretch/>
        </p:blipFill>
        <p:spPr bwMode="auto">
          <a:xfrm>
            <a:off x="2305050" y="258901"/>
            <a:ext cx="5275621" cy="2992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3651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303C9703-A03D-6519-24C8-9FC516C9375A}"/>
              </a:ext>
            </a:extLst>
          </p:cNvPr>
          <p:cNvSpPr txBox="1"/>
          <p:nvPr/>
        </p:nvSpPr>
        <p:spPr>
          <a:xfrm>
            <a:off x="663677" y="251267"/>
            <a:ext cx="812636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BE" sz="3600" dirty="0">
                <a:solidFill>
                  <a:srgbClr val="FF0000"/>
                </a:solidFill>
                <a:latin typeface="Arial Black" panose="020B0A04020102020204" pitchFamily="34" charset="0"/>
              </a:rPr>
              <a:t>PARTICIPATIE EN ENGAGEMENT VAN OUDEREN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90F31B8F-CF10-6FC9-25BD-573416B6C266}"/>
              </a:ext>
            </a:extLst>
          </p:cNvPr>
          <p:cNvSpPr txBox="1"/>
          <p:nvPr/>
        </p:nvSpPr>
        <p:spPr>
          <a:xfrm>
            <a:off x="235973" y="2300748"/>
            <a:ext cx="4321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400" dirty="0">
                <a:highlight>
                  <a:srgbClr val="FFFF00"/>
                </a:highlight>
                <a:latin typeface="Arial Black" panose="020B0A04020102020204" pitchFamily="34" charset="0"/>
              </a:rPr>
              <a:t>ONDERSTEUNING DE</a:t>
            </a:r>
          </a:p>
          <a:p>
            <a:pPr algn="ctr"/>
            <a:r>
              <a:rPr lang="nl-BE" sz="2400" dirty="0">
                <a:highlight>
                  <a:srgbClr val="FFFF00"/>
                </a:highlight>
                <a:latin typeface="Arial Black" panose="020B0A04020102020204" pitchFamily="34" charset="0"/>
              </a:rPr>
              <a:t>OUDERENVERENIGINGN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D8A1FD99-0010-0D90-7821-9C4C4DF11165}"/>
              </a:ext>
            </a:extLst>
          </p:cNvPr>
          <p:cNvSpPr txBox="1"/>
          <p:nvPr/>
        </p:nvSpPr>
        <p:spPr>
          <a:xfrm>
            <a:off x="4557253" y="2300748"/>
            <a:ext cx="46973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400" dirty="0">
                <a:highlight>
                  <a:srgbClr val="FFFF00"/>
                </a:highlight>
                <a:latin typeface="Arial Black" panose="020B0A04020102020204" pitchFamily="34" charset="0"/>
              </a:rPr>
              <a:t>WAARDEER</a:t>
            </a:r>
          </a:p>
          <a:p>
            <a:pPr algn="ctr"/>
            <a:r>
              <a:rPr lang="nl-BE" sz="2400" dirty="0">
                <a:highlight>
                  <a:srgbClr val="FFFF00"/>
                </a:highlight>
                <a:latin typeface="Arial Black" panose="020B0A04020102020204" pitchFamily="34" charset="0"/>
              </a:rPr>
              <a:t>VRIJWILLIGERSWERK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A8CBE1A6-9C43-3684-5AB3-BDDB00B1263D}"/>
              </a:ext>
            </a:extLst>
          </p:cNvPr>
          <p:cNvSpPr txBox="1"/>
          <p:nvPr/>
        </p:nvSpPr>
        <p:spPr>
          <a:xfrm>
            <a:off x="235973" y="3772366"/>
            <a:ext cx="46973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400" dirty="0">
                <a:highlight>
                  <a:srgbClr val="FFFF00"/>
                </a:highlight>
                <a:latin typeface="Arial Black" panose="020B0A04020102020204" pitchFamily="34" charset="0"/>
              </a:rPr>
              <a:t>STIMULEER BEWEGINGSACTIVITEITEN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BFBEBEEE-190F-01AF-5D32-CAA38921D3A6}"/>
              </a:ext>
            </a:extLst>
          </p:cNvPr>
          <p:cNvSpPr txBox="1"/>
          <p:nvPr/>
        </p:nvSpPr>
        <p:spPr>
          <a:xfrm>
            <a:off x="4950543" y="3726199"/>
            <a:ext cx="46162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400" dirty="0">
                <a:highlight>
                  <a:srgbClr val="FFFF00"/>
                </a:highlight>
                <a:latin typeface="Arial Black" panose="020B0A04020102020204" pitchFamily="34" charset="0"/>
              </a:rPr>
              <a:t>LEVENSLANG </a:t>
            </a:r>
          </a:p>
          <a:p>
            <a:pPr algn="ctr"/>
            <a:r>
              <a:rPr lang="nl-BE" sz="2400" dirty="0">
                <a:highlight>
                  <a:srgbClr val="FFFF00"/>
                </a:highlight>
                <a:latin typeface="Arial Black" panose="020B0A04020102020204" pitchFamily="34" charset="0"/>
              </a:rPr>
              <a:t>KUNNEN BLIJVEN LERE</a:t>
            </a:r>
            <a:r>
              <a:rPr lang="nl-BE" sz="2400" dirty="0">
                <a:latin typeface="Arial Black" panose="020B0A04020102020204" pitchFamily="34" charset="0"/>
              </a:rPr>
              <a:t>N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9359A00D-CDC9-6B13-056C-2B7FC64AD9D3}"/>
              </a:ext>
            </a:extLst>
          </p:cNvPr>
          <p:cNvSpPr txBox="1"/>
          <p:nvPr/>
        </p:nvSpPr>
        <p:spPr>
          <a:xfrm>
            <a:off x="1618636" y="5243984"/>
            <a:ext cx="6905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400" dirty="0">
                <a:highlight>
                  <a:srgbClr val="FFFF00"/>
                </a:highlight>
                <a:latin typeface="Arial Black" panose="020B0A04020102020204" pitchFamily="34" charset="0"/>
              </a:rPr>
              <a:t>RESPECTEER DE SENIORENRAAD </a:t>
            </a:r>
          </a:p>
          <a:p>
            <a:pPr algn="ctr"/>
            <a:r>
              <a:rPr lang="nl-BE" sz="2400" dirty="0">
                <a:highlight>
                  <a:srgbClr val="FFFF00"/>
                </a:highlight>
                <a:latin typeface="Arial Black" panose="020B0A04020102020204" pitchFamily="34" charset="0"/>
              </a:rPr>
              <a:t>ALS STEM VAN EN VOOR DE OUDEREN</a:t>
            </a:r>
          </a:p>
        </p:txBody>
      </p:sp>
    </p:spTree>
    <p:extLst>
      <p:ext uri="{BB962C8B-B14F-4D97-AF65-F5344CB8AC3E}">
        <p14:creationId xmlns:p14="http://schemas.microsoft.com/office/powerpoint/2010/main" val="3424440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49865E72-4C07-E834-C4BD-69F67E5C18E8}"/>
              </a:ext>
            </a:extLst>
          </p:cNvPr>
          <p:cNvSpPr txBox="1"/>
          <p:nvPr/>
        </p:nvSpPr>
        <p:spPr>
          <a:xfrm>
            <a:off x="1342104" y="502744"/>
            <a:ext cx="784982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BE" sz="3600" dirty="0">
                <a:solidFill>
                  <a:srgbClr val="FF0000"/>
                </a:solidFill>
                <a:latin typeface="Arial Black" panose="020B0A04020102020204" pitchFamily="34" charset="0"/>
              </a:rPr>
              <a:t>EEN STEVIG </a:t>
            </a:r>
          </a:p>
          <a:p>
            <a:pPr algn="ctr"/>
            <a:r>
              <a:rPr lang="nl-BE" sz="3600" dirty="0">
                <a:solidFill>
                  <a:srgbClr val="FF0000"/>
                </a:solidFill>
                <a:latin typeface="Arial Black" panose="020B0A04020102020204" pitchFamily="34" charset="0"/>
              </a:rPr>
              <a:t>ZORGBELEID VOOR OUDEREN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3AE41B99-8204-A6AE-C404-22480508EEFE}"/>
              </a:ext>
            </a:extLst>
          </p:cNvPr>
          <p:cNvSpPr txBox="1"/>
          <p:nvPr/>
        </p:nvSpPr>
        <p:spPr>
          <a:xfrm>
            <a:off x="147485" y="3067798"/>
            <a:ext cx="45572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400" dirty="0">
                <a:highlight>
                  <a:srgbClr val="FFFF00"/>
                </a:highlight>
                <a:latin typeface="Arial Black" panose="020B0A04020102020204" pitchFamily="34" charset="0"/>
              </a:rPr>
              <a:t>EEN DEMENTIEVRIENDELIJKE OMGEVING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A2730BA8-5253-ECF4-B0B9-3D3C0DDFE452}"/>
              </a:ext>
            </a:extLst>
          </p:cNvPr>
          <p:cNvSpPr txBox="1"/>
          <p:nvPr/>
        </p:nvSpPr>
        <p:spPr>
          <a:xfrm>
            <a:off x="5406808" y="5441781"/>
            <a:ext cx="39820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dirty="0">
                <a:highlight>
                  <a:srgbClr val="FFFF00"/>
                </a:highlight>
              </a:rPr>
              <a:t> </a:t>
            </a:r>
            <a:r>
              <a:rPr lang="nl-BE" sz="2400" dirty="0">
                <a:highlight>
                  <a:srgbClr val="FFFF00"/>
                </a:highlight>
                <a:latin typeface="Arial Black" panose="020B0A04020102020204" pitchFamily="34" charset="0"/>
              </a:rPr>
              <a:t>EEN STERK MANTELZORGBELEID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E1016372-BA12-5722-9410-4D1A3491ADAE}"/>
              </a:ext>
            </a:extLst>
          </p:cNvPr>
          <p:cNvSpPr txBox="1"/>
          <p:nvPr/>
        </p:nvSpPr>
        <p:spPr>
          <a:xfrm>
            <a:off x="147485" y="4614548"/>
            <a:ext cx="56114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400" dirty="0">
                <a:highlight>
                  <a:srgbClr val="FFFF00"/>
                </a:highlight>
                <a:latin typeface="Arial Black" panose="020B0A04020102020204" pitchFamily="34" charset="0"/>
              </a:rPr>
              <a:t>EEN VOLWAARDIGE PLAATS IN DE MAATSCHAPPIJ VOOR PERSONEN MET EEN BEPERKING 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A5BE830B-F4C6-2158-4775-E47A1D63598D}"/>
              </a:ext>
            </a:extLst>
          </p:cNvPr>
          <p:cNvSpPr txBox="1"/>
          <p:nvPr/>
        </p:nvSpPr>
        <p:spPr>
          <a:xfrm>
            <a:off x="693176" y="1867469"/>
            <a:ext cx="80231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400" dirty="0">
                <a:highlight>
                  <a:srgbClr val="FFFF00"/>
                </a:highlight>
                <a:latin typeface="Arial Black" panose="020B0A04020102020204" pitchFamily="34" charset="0"/>
              </a:rPr>
              <a:t>EEN NAADLOZE AANSLUITING TUSSEN DIVERSE ZORGVORMEN EN ONDERSTEUNING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724ED857-B68E-7F2D-A5AC-66C2B546C2DC}"/>
              </a:ext>
            </a:extLst>
          </p:cNvPr>
          <p:cNvSpPr txBox="1"/>
          <p:nvPr/>
        </p:nvSpPr>
        <p:spPr>
          <a:xfrm>
            <a:off x="4837152" y="2885773"/>
            <a:ext cx="51213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400" dirty="0">
                <a:highlight>
                  <a:srgbClr val="FFFF00"/>
                </a:highlight>
                <a:latin typeface="Arial Black" panose="020B0A04020102020204" pitchFamily="34" charset="0"/>
              </a:rPr>
              <a:t>FLEXIBEL FUNCTIONERENDE WOONZORGCENTRA </a:t>
            </a:r>
          </a:p>
          <a:p>
            <a:pPr algn="ctr"/>
            <a:r>
              <a:rPr lang="nl-BE" sz="2400" dirty="0">
                <a:highlight>
                  <a:srgbClr val="FFFF00"/>
                </a:highlight>
                <a:latin typeface="Arial Black" panose="020B0A04020102020204" pitchFamily="34" charset="0"/>
              </a:rPr>
              <a:t>OP MAAT VAN DE BEWONERS</a:t>
            </a:r>
          </a:p>
        </p:txBody>
      </p:sp>
    </p:spTree>
    <p:extLst>
      <p:ext uri="{BB962C8B-B14F-4D97-AF65-F5344CB8AC3E}">
        <p14:creationId xmlns:p14="http://schemas.microsoft.com/office/powerpoint/2010/main" val="2903028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303C9703-A03D-6519-24C8-9FC516C9375A}"/>
              </a:ext>
            </a:extLst>
          </p:cNvPr>
          <p:cNvSpPr txBox="1"/>
          <p:nvPr/>
        </p:nvSpPr>
        <p:spPr>
          <a:xfrm>
            <a:off x="2238068" y="664223"/>
            <a:ext cx="6098458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BE" sz="3600" dirty="0">
                <a:solidFill>
                  <a:srgbClr val="FF0000"/>
                </a:solidFill>
                <a:latin typeface="Arial Black" panose="020B0A04020102020204" pitchFamily="34" charset="0"/>
              </a:rPr>
              <a:t>EEN VLOTTE EN COMFORTABELE MOBILITEIT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750EF1E5-06DF-A685-FB63-EC0A93EABD1A}"/>
              </a:ext>
            </a:extLst>
          </p:cNvPr>
          <p:cNvSpPr txBox="1"/>
          <p:nvPr/>
        </p:nvSpPr>
        <p:spPr>
          <a:xfrm>
            <a:off x="250723" y="3082412"/>
            <a:ext cx="4041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>
                <a:highlight>
                  <a:srgbClr val="FFFF00"/>
                </a:highlight>
                <a:latin typeface="Arial Black" panose="020B0A04020102020204" pitchFamily="34" charset="0"/>
              </a:rPr>
              <a:t>VERKEERSVEILIGHEID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F4B3A2E8-22BB-E388-1E28-B13E4F938797}"/>
              </a:ext>
            </a:extLst>
          </p:cNvPr>
          <p:cNvSpPr txBox="1"/>
          <p:nvPr/>
        </p:nvSpPr>
        <p:spPr>
          <a:xfrm>
            <a:off x="4424516" y="3082413"/>
            <a:ext cx="5869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>
                <a:highlight>
                  <a:srgbClr val="FFFF00"/>
                </a:highlight>
                <a:latin typeface="Arial Black" panose="020B0A04020102020204" pitchFamily="34" charset="0"/>
              </a:rPr>
              <a:t>VOETGANGERS- EN FIETSBELEID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41BE1309-02E7-EB89-9457-061B0D211794}"/>
              </a:ext>
            </a:extLst>
          </p:cNvPr>
          <p:cNvSpPr txBox="1"/>
          <p:nvPr/>
        </p:nvSpPr>
        <p:spPr>
          <a:xfrm>
            <a:off x="1404783" y="5816083"/>
            <a:ext cx="5851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>
                <a:highlight>
                  <a:srgbClr val="FFFF00"/>
                </a:highlight>
                <a:latin typeface="Arial Black" panose="020B0A04020102020204" pitchFamily="34" charset="0"/>
              </a:rPr>
              <a:t>SENIORENRAAD MEE AAN TAFEL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FC14DA90-2DCF-FB6C-931E-31DA98D0C5FF}"/>
              </a:ext>
            </a:extLst>
          </p:cNvPr>
          <p:cNvSpPr txBox="1"/>
          <p:nvPr/>
        </p:nvSpPr>
        <p:spPr>
          <a:xfrm>
            <a:off x="2057400" y="4690554"/>
            <a:ext cx="4734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400" dirty="0">
                <a:highlight>
                  <a:srgbClr val="FFFF00"/>
                </a:highlight>
                <a:latin typeface="Arial Black" panose="020B0A04020102020204" pitchFamily="34" charset="0"/>
              </a:rPr>
              <a:t>KLANTVRIENDELIJKHEID </a:t>
            </a:r>
          </a:p>
          <a:p>
            <a:pPr algn="ctr"/>
            <a:r>
              <a:rPr lang="nl-BE" sz="2400" dirty="0">
                <a:highlight>
                  <a:srgbClr val="FFFF00"/>
                </a:highlight>
                <a:latin typeface="Arial Black" panose="020B0A04020102020204" pitchFamily="34" charset="0"/>
              </a:rPr>
              <a:t>VAN NMBS EN DE LIJN 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21B265FC-A694-5A8D-5646-671DEFEEBD91}"/>
              </a:ext>
            </a:extLst>
          </p:cNvPr>
          <p:cNvSpPr txBox="1"/>
          <p:nvPr/>
        </p:nvSpPr>
        <p:spPr>
          <a:xfrm rot="10800000" flipV="1">
            <a:off x="2238067" y="3840034"/>
            <a:ext cx="5851423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nl-BE" sz="2400" dirty="0">
                <a:latin typeface="Arial Black" panose="020B0A04020102020204" pitchFamily="34" charset="0"/>
              </a:rPr>
              <a:t>EEN VELOVEILIG OUDENAARDE</a:t>
            </a:r>
          </a:p>
        </p:txBody>
      </p:sp>
    </p:spTree>
    <p:extLst>
      <p:ext uri="{BB962C8B-B14F-4D97-AF65-F5344CB8AC3E}">
        <p14:creationId xmlns:p14="http://schemas.microsoft.com/office/powerpoint/2010/main" val="3220420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303C9703-A03D-6519-24C8-9FC516C9375A}"/>
              </a:ext>
            </a:extLst>
          </p:cNvPr>
          <p:cNvSpPr txBox="1"/>
          <p:nvPr/>
        </p:nvSpPr>
        <p:spPr>
          <a:xfrm>
            <a:off x="2164326" y="516739"/>
            <a:ext cx="609845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BE" sz="3200" dirty="0">
                <a:solidFill>
                  <a:srgbClr val="FF0000"/>
                </a:solidFill>
                <a:latin typeface="Arial Black" panose="020B0A04020102020204" pitchFamily="34" charset="0"/>
              </a:rPr>
              <a:t>KWALITEITSVOL WONEN OP OUDERE LEEFTIJD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E1E22A9C-2D15-9CBB-ECA5-E35B0F31EE5C}"/>
              </a:ext>
            </a:extLst>
          </p:cNvPr>
          <p:cNvSpPr txBox="1"/>
          <p:nvPr/>
        </p:nvSpPr>
        <p:spPr>
          <a:xfrm>
            <a:off x="914400" y="2669458"/>
            <a:ext cx="71677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400" dirty="0">
                <a:highlight>
                  <a:srgbClr val="FFFF00"/>
                </a:highlight>
                <a:latin typeface="Arial Black" panose="020B0A04020102020204" pitchFamily="34" charset="0"/>
              </a:rPr>
              <a:t>BETAALBARE, KWALITATIEVE EN VERNIEUWENDE WOONALTERNATIEVEN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69278A75-4E1A-9971-2DC7-A90B421979F7}"/>
              </a:ext>
            </a:extLst>
          </p:cNvPr>
          <p:cNvSpPr txBox="1"/>
          <p:nvPr/>
        </p:nvSpPr>
        <p:spPr>
          <a:xfrm>
            <a:off x="2802194" y="3792878"/>
            <a:ext cx="37755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400" dirty="0">
                <a:highlight>
                  <a:srgbClr val="FFFF00"/>
                </a:highlight>
                <a:latin typeface="Arial Black" panose="020B0A04020102020204" pitchFamily="34" charset="0"/>
              </a:rPr>
              <a:t>VOLDOENDE </a:t>
            </a:r>
          </a:p>
          <a:p>
            <a:pPr algn="ctr"/>
            <a:r>
              <a:rPr lang="nl-BE" sz="2400" dirty="0">
                <a:highlight>
                  <a:srgbClr val="FFFF00"/>
                </a:highlight>
                <a:latin typeface="Arial Black" panose="020B0A04020102020204" pitchFamily="34" charset="0"/>
              </a:rPr>
              <a:t>SOCIALE WONINGEN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47B1FD7B-E9B0-E051-051E-5B3E192F909B}"/>
              </a:ext>
            </a:extLst>
          </p:cNvPr>
          <p:cNvSpPr txBox="1"/>
          <p:nvPr/>
        </p:nvSpPr>
        <p:spPr>
          <a:xfrm>
            <a:off x="914400" y="4916299"/>
            <a:ext cx="82001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400" dirty="0">
                <a:highlight>
                  <a:srgbClr val="FFFF00"/>
                </a:highlight>
                <a:latin typeface="Arial Black" panose="020B0A04020102020204" pitchFamily="34" charset="0"/>
              </a:rPr>
              <a:t>INVESTERING IN OPWAARDERINGSWERKEN VERGEMAKKELIJKEN VOOR OUDEREN </a:t>
            </a:r>
          </a:p>
          <a:p>
            <a:pPr algn="ctr"/>
            <a:r>
              <a:rPr lang="nl-BE" sz="2400" dirty="0">
                <a:highlight>
                  <a:srgbClr val="FFFF00"/>
                </a:highlight>
                <a:latin typeface="Arial Black" panose="020B0A04020102020204" pitchFamily="34" charset="0"/>
              </a:rPr>
              <a:t>IN EEN FINANCIEEL KWETSBARE SITUATIE</a:t>
            </a:r>
          </a:p>
        </p:txBody>
      </p:sp>
    </p:spTree>
    <p:extLst>
      <p:ext uri="{BB962C8B-B14F-4D97-AF65-F5344CB8AC3E}">
        <p14:creationId xmlns:p14="http://schemas.microsoft.com/office/powerpoint/2010/main" val="3205057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303C9703-A03D-6519-24C8-9FC516C9375A}"/>
              </a:ext>
            </a:extLst>
          </p:cNvPr>
          <p:cNvSpPr txBox="1"/>
          <p:nvPr/>
        </p:nvSpPr>
        <p:spPr>
          <a:xfrm>
            <a:off x="973393" y="841203"/>
            <a:ext cx="780558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BE" sz="3600" dirty="0">
                <a:solidFill>
                  <a:srgbClr val="FF0000"/>
                </a:solidFill>
                <a:latin typeface="Arial Black" panose="020B0A04020102020204" pitchFamily="34" charset="0"/>
              </a:rPr>
              <a:t>EEN TOEGANKELIJKE EN VERBINDENDE RUIMTE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F07455B8-74C3-BE78-1ECD-0AA5E681DF1B}"/>
              </a:ext>
            </a:extLst>
          </p:cNvPr>
          <p:cNvSpPr txBox="1"/>
          <p:nvPr/>
        </p:nvSpPr>
        <p:spPr>
          <a:xfrm>
            <a:off x="363177" y="2792586"/>
            <a:ext cx="44245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400" dirty="0">
                <a:highlight>
                  <a:srgbClr val="FFFF00"/>
                </a:highlight>
                <a:latin typeface="Arial Black" panose="020B0A04020102020204" pitchFamily="34" charset="0"/>
              </a:rPr>
              <a:t>ONTMOETINGSRUIMTEN IN DE BUURT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4D71C87C-181A-AC14-3C7E-F5D708129E1A}"/>
              </a:ext>
            </a:extLst>
          </p:cNvPr>
          <p:cNvSpPr txBox="1"/>
          <p:nvPr/>
        </p:nvSpPr>
        <p:spPr>
          <a:xfrm>
            <a:off x="546652" y="3866805"/>
            <a:ext cx="86371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400" dirty="0">
                <a:highlight>
                  <a:srgbClr val="FFFF00"/>
                </a:highlight>
                <a:latin typeface="Arial Black" panose="020B0A04020102020204" pitchFamily="34" charset="0"/>
              </a:rPr>
              <a:t>VERGROEN DE STEDELIJKE INFRASTRUCTUUR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11E0F119-9F7B-346D-A66D-59E81C2AE881}"/>
              </a:ext>
            </a:extLst>
          </p:cNvPr>
          <p:cNvSpPr txBox="1"/>
          <p:nvPr/>
        </p:nvSpPr>
        <p:spPr>
          <a:xfrm rot="10800000" flipV="1">
            <a:off x="796411" y="4710191"/>
            <a:ext cx="2467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>
                <a:highlight>
                  <a:srgbClr val="FFFF00"/>
                </a:highlight>
                <a:latin typeface="Arial Black" panose="020B0A04020102020204" pitchFamily="34" charset="0"/>
              </a:rPr>
              <a:t>ZITBANKEN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BF963242-E34A-BFFD-7F3E-1C798FC63E55}"/>
              </a:ext>
            </a:extLst>
          </p:cNvPr>
          <p:cNvSpPr txBox="1"/>
          <p:nvPr/>
        </p:nvSpPr>
        <p:spPr>
          <a:xfrm>
            <a:off x="1839403" y="5578099"/>
            <a:ext cx="56977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400" dirty="0">
                <a:highlight>
                  <a:srgbClr val="FFFF00"/>
                </a:highlight>
                <a:latin typeface="Arial Black" panose="020B0A04020102020204" pitchFamily="34" charset="0"/>
              </a:rPr>
              <a:t>EEN VEILIGE WOONOMGEVING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55C5C03A-7159-AC16-AEDC-00FF6EC3C8B7}"/>
              </a:ext>
            </a:extLst>
          </p:cNvPr>
          <p:cNvSpPr txBox="1"/>
          <p:nvPr/>
        </p:nvSpPr>
        <p:spPr>
          <a:xfrm rot="10800000" flipV="1">
            <a:off x="4393758" y="4722452"/>
            <a:ext cx="4096984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nl-BE" sz="2400" dirty="0">
                <a:latin typeface="Arial Black" panose="020B0A04020102020204" pitchFamily="34" charset="0"/>
              </a:rPr>
              <a:t>OPENBARE TOILETTEN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1BDF69F9-AC06-D767-0E51-B2497E4D6025}"/>
              </a:ext>
            </a:extLst>
          </p:cNvPr>
          <p:cNvSpPr txBox="1"/>
          <p:nvPr/>
        </p:nvSpPr>
        <p:spPr>
          <a:xfrm rot="10800000" flipV="1">
            <a:off x="5078894" y="2552497"/>
            <a:ext cx="37000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400" dirty="0">
                <a:highlight>
                  <a:srgbClr val="FFFF00"/>
                </a:highlight>
                <a:latin typeface="Arial Black" panose="020B0A04020102020204" pitchFamily="34" charset="0"/>
              </a:rPr>
              <a:t>EEN BUURTWINKEL IN ELKE DEELGEMEENTE</a:t>
            </a:r>
          </a:p>
        </p:txBody>
      </p:sp>
    </p:spTree>
    <p:extLst>
      <p:ext uri="{BB962C8B-B14F-4D97-AF65-F5344CB8AC3E}">
        <p14:creationId xmlns:p14="http://schemas.microsoft.com/office/powerpoint/2010/main" val="1386063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303C9703-A03D-6519-24C8-9FC516C9375A}"/>
              </a:ext>
            </a:extLst>
          </p:cNvPr>
          <p:cNvSpPr txBox="1"/>
          <p:nvPr/>
        </p:nvSpPr>
        <p:spPr>
          <a:xfrm>
            <a:off x="2164326" y="516739"/>
            <a:ext cx="6098458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BE" sz="3200" dirty="0">
                <a:solidFill>
                  <a:srgbClr val="FF0000"/>
                </a:solidFill>
                <a:latin typeface="Arial Black" panose="020B0A04020102020204" pitchFamily="34" charset="0"/>
              </a:rPr>
              <a:t>EEN VLOTTE DIENSTVERLENING, INFORMATIE EN COMMUNICATIE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E1E22A9C-2D15-9CBB-ECA5-E35B0F31EE5C}"/>
              </a:ext>
            </a:extLst>
          </p:cNvPr>
          <p:cNvSpPr txBox="1"/>
          <p:nvPr/>
        </p:nvSpPr>
        <p:spPr>
          <a:xfrm>
            <a:off x="1214657" y="2994340"/>
            <a:ext cx="71677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400" dirty="0">
                <a:highlight>
                  <a:srgbClr val="FFFF00"/>
                </a:highlight>
                <a:latin typeface="Arial Black" panose="020B0A04020102020204" pitchFamily="34" charset="0"/>
              </a:rPr>
              <a:t>EEN BEREIKBARE, CORRECTE EN AFDOENDE DIENSTVERLENING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69278A75-4E1A-9971-2DC7-A90B421979F7}"/>
              </a:ext>
            </a:extLst>
          </p:cNvPr>
          <p:cNvSpPr txBox="1"/>
          <p:nvPr/>
        </p:nvSpPr>
        <p:spPr>
          <a:xfrm>
            <a:off x="983974" y="4410313"/>
            <a:ext cx="77682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400" dirty="0">
                <a:highlight>
                  <a:srgbClr val="FFFF00"/>
                </a:highlight>
                <a:latin typeface="Arial Black" panose="020B0A04020102020204" pitchFamily="34" charset="0"/>
              </a:rPr>
              <a:t>EEN TIJDIGE OVERZICHTELIJKE STEDELIJKE COMMUNICTIE DIE VOOR IEDEREEN TOEGANKELIJK EN DUIDELIJK IS</a:t>
            </a:r>
          </a:p>
        </p:txBody>
      </p:sp>
    </p:spTree>
    <p:extLst>
      <p:ext uri="{BB962C8B-B14F-4D97-AF65-F5344CB8AC3E}">
        <p14:creationId xmlns:p14="http://schemas.microsoft.com/office/powerpoint/2010/main" val="705162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303C9703-A03D-6519-24C8-9FC516C9375A}"/>
              </a:ext>
            </a:extLst>
          </p:cNvPr>
          <p:cNvSpPr txBox="1"/>
          <p:nvPr/>
        </p:nvSpPr>
        <p:spPr>
          <a:xfrm>
            <a:off x="1120876" y="1224661"/>
            <a:ext cx="780189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BE" sz="3600" dirty="0">
                <a:solidFill>
                  <a:srgbClr val="FF0000"/>
                </a:solidFill>
                <a:latin typeface="Arial Black" panose="020B0A04020102020204" pitchFamily="34" charset="0"/>
              </a:rPr>
              <a:t>GEEN DIGITALE OPSLUITING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CE922BCB-5A30-A2E5-7ED2-B1478971FB66}"/>
              </a:ext>
            </a:extLst>
          </p:cNvPr>
          <p:cNvSpPr txBox="1"/>
          <p:nvPr/>
        </p:nvSpPr>
        <p:spPr>
          <a:xfrm>
            <a:off x="2623930" y="4257494"/>
            <a:ext cx="61654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400" dirty="0">
                <a:highlight>
                  <a:srgbClr val="FFFF00"/>
                </a:highlight>
                <a:latin typeface="Arial Black" panose="020B0A04020102020204" pitchFamily="34" charset="0"/>
              </a:rPr>
              <a:t>BEVORDEREN VAN STAP VOOR STAP EN OP EIGEN TEMPO DIGITAAL BIJLEREN 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AB1ECF9F-ED25-A2BA-7C1B-D1FA8D878F74}"/>
              </a:ext>
            </a:extLst>
          </p:cNvPr>
          <p:cNvSpPr txBox="1"/>
          <p:nvPr/>
        </p:nvSpPr>
        <p:spPr>
          <a:xfrm>
            <a:off x="1120875" y="2598003"/>
            <a:ext cx="58862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400" dirty="0">
                <a:highlight>
                  <a:srgbClr val="FFFF00"/>
                </a:highlight>
                <a:latin typeface="Arial Black" panose="020B0A04020102020204" pitchFamily="34" charset="0"/>
              </a:rPr>
              <a:t>VOLDOENDE EN TOEGANKELIJKE BANKAUTOMATEN</a:t>
            </a:r>
          </a:p>
        </p:txBody>
      </p:sp>
    </p:spTree>
    <p:extLst>
      <p:ext uri="{BB962C8B-B14F-4D97-AF65-F5344CB8AC3E}">
        <p14:creationId xmlns:p14="http://schemas.microsoft.com/office/powerpoint/2010/main" val="179518477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368</TotalTime>
  <Words>229</Words>
  <Application>Microsoft Office PowerPoint</Application>
  <PresentationFormat>Breedbeeld</PresentationFormat>
  <Paragraphs>57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6" baseType="lpstr">
      <vt:lpstr>Arial</vt:lpstr>
      <vt:lpstr>Arial Black</vt:lpstr>
      <vt:lpstr>Trebuchet MS</vt:lpstr>
      <vt:lpstr>Wingdings 3</vt:lpstr>
      <vt:lpstr>Facet</vt:lpstr>
      <vt:lpstr>MEMORANDUM  VOOR DE GEMEENTERAADSVERKIEZINGEN 2024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MEMORANDUM  VOOR DE GEMEENTERAADSVERKIEZINGEN 2024 </dc:title>
  <dc:creator>Luk DE VOS</dc:creator>
  <cp:lastModifiedBy>Luk DE VOS</cp:lastModifiedBy>
  <cp:revision>11</cp:revision>
  <cp:lastPrinted>2023-03-25T11:16:19Z</cp:lastPrinted>
  <dcterms:created xsi:type="dcterms:W3CDTF">2023-03-24T12:07:33Z</dcterms:created>
  <dcterms:modified xsi:type="dcterms:W3CDTF">2023-05-08T12:50:15Z</dcterms:modified>
</cp:coreProperties>
</file>